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91" r:id="rId9"/>
    <p:sldId id="438" r:id="rId10"/>
    <p:sldId id="429" r:id="rId11"/>
    <p:sldId id="498" r:id="rId12"/>
    <p:sldId id="499" r:id="rId13"/>
    <p:sldId id="432" r:id="rId14"/>
    <p:sldId id="433" r:id="rId15"/>
    <p:sldId id="436" r:id="rId16"/>
    <p:sldId id="434" r:id="rId17"/>
    <p:sldId id="435" r:id="rId18"/>
    <p:sldId id="439" r:id="rId19"/>
    <p:sldId id="441" r:id="rId20"/>
    <p:sldId id="443" r:id="rId21"/>
    <p:sldId id="442" r:id="rId22"/>
    <p:sldId id="440" r:id="rId23"/>
    <p:sldId id="445" r:id="rId24"/>
    <p:sldId id="488" r:id="rId25"/>
    <p:sldId id="489" r:id="rId26"/>
    <p:sldId id="444" r:id="rId27"/>
    <p:sldId id="446" r:id="rId28"/>
    <p:sldId id="448" r:id="rId29"/>
    <p:sldId id="490" r:id="rId30"/>
    <p:sldId id="449" r:id="rId31"/>
    <p:sldId id="447" r:id="rId32"/>
    <p:sldId id="461" r:id="rId33"/>
    <p:sldId id="452" r:id="rId34"/>
    <p:sldId id="453" r:id="rId35"/>
    <p:sldId id="492" r:id="rId36"/>
    <p:sldId id="455" r:id="rId37"/>
    <p:sldId id="454" r:id="rId38"/>
    <p:sldId id="456" r:id="rId39"/>
    <p:sldId id="459" r:id="rId40"/>
    <p:sldId id="460" r:id="rId41"/>
    <p:sldId id="457" r:id="rId42"/>
    <p:sldId id="458" r:id="rId43"/>
    <p:sldId id="462" r:id="rId44"/>
    <p:sldId id="464" r:id="rId45"/>
    <p:sldId id="465" r:id="rId46"/>
    <p:sldId id="471" r:id="rId47"/>
    <p:sldId id="468" r:id="rId48"/>
    <p:sldId id="466" r:id="rId49"/>
    <p:sldId id="467" r:id="rId50"/>
    <p:sldId id="472" r:id="rId51"/>
    <p:sldId id="496" r:id="rId52"/>
    <p:sldId id="497" r:id="rId53"/>
    <p:sldId id="473" r:id="rId54"/>
    <p:sldId id="477" r:id="rId55"/>
    <p:sldId id="474" r:id="rId56"/>
    <p:sldId id="470" r:id="rId57"/>
    <p:sldId id="478" r:id="rId58"/>
    <p:sldId id="501" r:id="rId59"/>
    <p:sldId id="504" r:id="rId60"/>
    <p:sldId id="503" r:id="rId61"/>
    <p:sldId id="510" r:id="rId62"/>
    <p:sldId id="507" r:id="rId63"/>
    <p:sldId id="508" r:id="rId64"/>
    <p:sldId id="509" r:id="rId65"/>
    <p:sldId id="500" r:id="rId66"/>
    <p:sldId id="479" r:id="rId67"/>
    <p:sldId id="494" r:id="rId68"/>
    <p:sldId id="493" r:id="rId69"/>
    <p:sldId id="495" r:id="rId70"/>
    <p:sldId id="480" r:id="rId71"/>
    <p:sldId id="481" r:id="rId72"/>
    <p:sldId id="483" r:id="rId73"/>
    <p:sldId id="484" r:id="rId74"/>
    <p:sldId id="485" r:id="rId75"/>
    <p:sldId id="486" r:id="rId76"/>
    <p:sldId id="482" r:id="rId77"/>
    <p:sldId id="487" r:id="rId78"/>
    <p:sldId id="506" r:id="rId79"/>
    <p:sldId id="46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3" d="100"/>
          <a:sy n="73" d="100"/>
        </p:scale>
        <p:origin x="55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iteseerx.ist.psu.edu/document?repid=rep1&amp;type=pdf&amp;doi=83dfe3980b875c4e5fe6f2cb1df131cc46d175c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steph\Downloads\1603.07285v1.cleaned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oxford_pets_image_segmentation/" TargetMode="External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examples/vision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keras_cv/models/tasks/segformer_segmentation/" TargetMode="External"/><Relationship Id="rId7" Type="http://schemas.openxmlformats.org/officeDocument/2006/relationships/image" Target="../media/image45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sam/" TargetMode="External"/><Relationship Id="rId5" Type="http://schemas.openxmlformats.org/officeDocument/2006/relationships/hyperlink" Target="https://github.com/facebookresearch/segment-anything" TargetMode="External"/><Relationship Id="rId4" Type="http://schemas.openxmlformats.org/officeDocument/2006/relationships/hyperlink" Target="https://ai.facebook.com/research/publications/segment-anythin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05.15203.pdf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5203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5203.pdf" TargetMode="External"/><Relationship Id="rId2" Type="http://schemas.openxmlformats.org/officeDocument/2006/relationships/hyperlink" Target="http://arxiv.org/abs/1802.0261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hyperlink" Target="https://arxiv.org/pdf/2111.0637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6377.pdf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8.00714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4.03284" TargetMode="External"/><Relationship Id="rId3" Type="http://schemas.openxmlformats.org/officeDocument/2006/relationships/hyperlink" Target="https://arxiv.org/abs/2004.02307" TargetMode="External"/><Relationship Id="rId7" Type="http://schemas.openxmlformats.org/officeDocument/2006/relationships/hyperlink" Target="https://arxiv.org/abs/2308.04352" TargetMode="External"/><Relationship Id="rId2" Type="http://schemas.openxmlformats.org/officeDocument/2006/relationships/hyperlink" Target="https://arxiv.org/abs/2004.0879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9.03179" TargetMode="External"/><Relationship Id="rId5" Type="http://schemas.openxmlformats.org/officeDocument/2006/relationships/hyperlink" Target="https://arxiv.org/abs/2204.07143" TargetMode="External"/><Relationship Id="rId4" Type="http://schemas.openxmlformats.org/officeDocument/2006/relationships/hyperlink" Target="https://arxiv.org/abs/2112.01527" TargetMode="External"/><Relationship Id="rId9" Type="http://schemas.openxmlformats.org/officeDocument/2006/relationships/hyperlink" Target="https://arxiv.org/abs/2401.04722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instance-segmentation" TargetMode="External"/><Relationship Id="rId2" Type="http://schemas.openxmlformats.org/officeDocument/2006/relationships/hyperlink" Target="https://paperswithcode.com/task/semantic-segmen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task/panoptic-segmenta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algorithms </a:t>
            </a:r>
            <a:r>
              <a:rPr lang="en-US" b="1" dirty="0"/>
              <a:t>evaluated pixel-wise</a:t>
            </a:r>
            <a:r>
              <a:rPr lang="en-US" dirty="0"/>
              <a:t>   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</a:t>
            </a:r>
            <a:endParaRPr lang="en-US" b="1" dirty="0"/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ABC64-E276-117E-C82A-B42D7911B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9CD0-9BC2-C696-20CB-7288B891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3E12A-B664-E983-0CF9-DC053E3CDD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different segmentation tasks</a:t>
                </a:r>
              </a:p>
              <a:p>
                <a:r>
                  <a:rPr lang="en-US" b="1" dirty="0"/>
                  <a:t>Semantic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stuff, includes background class  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FN, F1, etc.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r>
                  <a:rPr lang="en-US" dirty="0"/>
                  <a:t>Recently, use of </a:t>
                </a:r>
                <a:r>
                  <a:rPr lang="en-US" b="1" dirty="0"/>
                  <a:t>Dice loss </a:t>
                </a:r>
                <a:r>
                  <a:rPr lang="en-US" dirty="0"/>
                  <a:t>to account for class imbalance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3E12A-B664-E983-0CF9-DC053E3CD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4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3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  <a:p>
            <a:r>
              <a:rPr lang="en-US" dirty="0"/>
              <a:t>Pixel-level accuracy</a:t>
            </a:r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(background)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b="1" dirty="0"/>
              <a:t>Context is important </a:t>
            </a:r>
            <a:r>
              <a:rPr lang="en-US" dirty="0"/>
              <a:t>in terms of semantic classification 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have specific relationships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regions </a:t>
            </a:r>
          </a:p>
          <a:p>
            <a:r>
              <a:rPr lang="en-US" dirty="0"/>
              <a:t>Segmentation is a classic CV task with a long history</a:t>
            </a:r>
          </a:p>
          <a:p>
            <a:r>
              <a:rPr lang="en-US" dirty="0"/>
              <a:t>Classical segmentation methods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r>
              <a:rPr lang="en-US" dirty="0"/>
              <a:t>Since 2015, deep neural network architectures have come to dominate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layers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 (FCN)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 – not pixel accurate 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U-Net, </a:t>
            </a:r>
            <a:r>
              <a:rPr lang="en-US" dirty="0" err="1">
                <a:hlinkClick r:id="rId3"/>
              </a:rPr>
              <a:t>Ronneberger</a:t>
            </a:r>
            <a:r>
              <a:rPr lang="en-US" dirty="0">
                <a:hlinkClick r:id="rId3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504849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up-sampled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</a:t>
            </a:r>
            <a:r>
              <a:rPr lang="en-US" b="1" dirty="0"/>
              <a:t>maintains context information </a:t>
            </a:r>
            <a:r>
              <a:rPr lang="en-US" dirty="0"/>
              <a:t>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Pixel-level 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436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</a:t>
            </a:r>
            <a:r>
              <a:rPr lang="en-US" b="1" dirty="0"/>
              <a:t>transposed convolution</a:t>
            </a:r>
          </a:p>
          <a:p>
            <a:r>
              <a:rPr lang="en-US" dirty="0"/>
              <a:t>Can up-sample by using regular convolution with a fractional stride </a:t>
            </a:r>
          </a:p>
          <a:p>
            <a:pPr lvl="1"/>
            <a:r>
              <a:rPr lang="en-US" dirty="0"/>
              <a:t>But, inefficient in terms of computation and memory use </a:t>
            </a:r>
          </a:p>
          <a:p>
            <a:r>
              <a:rPr lang="en-US" dirty="0"/>
              <a:t>Transposed convolution originally proposed as </a:t>
            </a:r>
            <a:r>
              <a:rPr lang="en-US" dirty="0">
                <a:hlinkClick r:id="rId2"/>
              </a:rPr>
              <a:t>Deconvolution Networks, </a:t>
            </a:r>
            <a:r>
              <a:rPr lang="en-US" dirty="0" err="1">
                <a:hlinkClick r:id="rId2"/>
              </a:rPr>
              <a:t>Zeiler</a:t>
            </a:r>
            <a:r>
              <a:rPr lang="en-US" dirty="0">
                <a:hlinkClick r:id="rId2"/>
              </a:rPr>
              <a:t>, et.al., 2010 </a:t>
            </a:r>
            <a:endParaRPr lang="en-US" dirty="0"/>
          </a:p>
          <a:p>
            <a:pPr lvl="1"/>
            <a:r>
              <a:rPr lang="en-US" dirty="0"/>
              <a:t>Convolution down-samples image </a:t>
            </a:r>
          </a:p>
          <a:p>
            <a:pPr lvl="1"/>
            <a:r>
              <a:rPr lang="en-US" dirty="0"/>
              <a:t>Deconvolution is the inverse of forward convolution   </a:t>
            </a:r>
          </a:p>
          <a:p>
            <a:pPr lvl="1"/>
            <a:r>
              <a:rPr lang="en-US" dirty="0"/>
              <a:t>Deconvolution up-samples image</a:t>
            </a:r>
          </a:p>
          <a:p>
            <a:r>
              <a:rPr lang="en-US" dirty="0"/>
              <a:t>Construct transpose convolution operator by using transpose of forward convolution kernel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985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transposed convolution</a:t>
            </a:r>
          </a:p>
          <a:p>
            <a:r>
              <a:rPr lang="en-US" dirty="0"/>
              <a:t>Can up-sample by applying the transposed (inverse) convolution</a:t>
            </a:r>
          </a:p>
          <a:p>
            <a:r>
              <a:rPr lang="en-US" dirty="0"/>
              <a:t>Can apply to (conceptually) padded spare input tensor   </a:t>
            </a:r>
          </a:p>
          <a:p>
            <a:pPr lvl="1"/>
            <a:r>
              <a:rPr lang="en-US" dirty="0"/>
              <a:t>Is memory and computationally more efficient than using fractional stride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8A8DC-C12D-300B-B1BA-B997177EF5CB}"/>
              </a:ext>
            </a:extLst>
          </p:cNvPr>
          <p:cNvSpPr txBox="1">
            <a:spLocks/>
          </p:cNvSpPr>
          <p:nvPr/>
        </p:nvSpPr>
        <p:spPr>
          <a:xfrm>
            <a:off x="8704882" y="4773478"/>
            <a:ext cx="2825212" cy="650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linkClick r:id="rId2"/>
              </a:rPr>
              <a:t>From A guide to Convolution Arithmetic for Deep Learning, Dumoulin and </a:t>
            </a:r>
            <a:r>
              <a:rPr lang="en-US" sz="1400" dirty="0" err="1">
                <a:hlinkClick r:id="rId2"/>
              </a:rPr>
              <a:t>Visin</a:t>
            </a:r>
            <a:r>
              <a:rPr lang="en-US" sz="1400" dirty="0">
                <a:hlinkClick r:id="rId2"/>
              </a:rPr>
              <a:t> 2016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36F5-2AD6-48E6-C276-2721EA2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4" y="3191229"/>
            <a:ext cx="7654257" cy="3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pPr lvl="1"/>
            <a:r>
              <a:rPr lang="en-US" dirty="0"/>
              <a:t>Despite these limitation, </a:t>
            </a:r>
            <a:r>
              <a:rPr lang="en-US" b="1" dirty="0"/>
              <a:t>UNET is still widely applied 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>
                <a:hlinkClick r:id="rId3"/>
              </a:rPr>
              <a:t>Keras</a:t>
            </a:r>
            <a:r>
              <a:rPr lang="en-US" sz="2000" dirty="0">
                <a:hlinkClick r:id="rId3"/>
              </a:rPr>
              <a:t> implementation of UNET architecture  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See the </a:t>
            </a:r>
            <a:r>
              <a:rPr lang="en-US" sz="2000" dirty="0">
                <a:hlinkClick r:id="rId4"/>
              </a:rPr>
              <a:t>Segmentation section of the computer vision section of </a:t>
            </a:r>
            <a:r>
              <a:rPr lang="en-US" sz="2000" dirty="0" err="1">
                <a:hlinkClick r:id="rId4"/>
              </a:rPr>
              <a:t>Keras</a:t>
            </a:r>
            <a:r>
              <a:rPr lang="en-US" sz="2000" dirty="0">
                <a:hlinkClick r:id="rId4"/>
              </a:rPr>
              <a:t> hub</a:t>
            </a:r>
            <a:r>
              <a:rPr lang="en-US" sz="2000" dirty="0"/>
              <a:t> for </a:t>
            </a:r>
            <a:r>
              <a:rPr lang="en-US" sz="2000"/>
              <a:t>additional implementations  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pPr lvl="1"/>
            <a:r>
              <a:rPr lang="en-US" dirty="0"/>
              <a:t>Detail at fine scale</a:t>
            </a:r>
          </a:p>
          <a:p>
            <a:pPr lvl="1"/>
            <a:r>
              <a:rPr lang="en-US" dirty="0"/>
              <a:t>Context at coarse scale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pPr lvl="1"/>
            <a:r>
              <a:rPr lang="en-US" dirty="0"/>
              <a:t>Classifies each pixel  </a:t>
            </a:r>
          </a:p>
          <a:p>
            <a:pPr lvl="1"/>
            <a:r>
              <a:rPr lang="en-US" dirty="0"/>
              <a:t>Dense classification 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317870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79878"/>
            <a:ext cx="10515600" cy="5637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specific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things segmentation </a:t>
            </a:r>
          </a:p>
          <a:p>
            <a:pPr lvl="1"/>
            <a:r>
              <a:rPr lang="en-US" dirty="0"/>
              <a:t>Closely related to object detection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of the foregoing tasks simultaneously </a:t>
            </a:r>
          </a:p>
          <a:p>
            <a:pPr lvl="1"/>
            <a:r>
              <a:rPr lang="en-US" dirty="0"/>
              <a:t>Identify pixels associated with the </a:t>
            </a:r>
            <a:r>
              <a:rPr lang="en-US" b="1" dirty="0"/>
              <a:t>things in the foreground</a:t>
            </a:r>
          </a:p>
          <a:p>
            <a:pPr lvl="1"/>
            <a:r>
              <a:rPr lang="en-US" b="1" dirty="0"/>
              <a:t>Stuff is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Outdoor and indoor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</a:t>
            </a:r>
            <a:r>
              <a:rPr lang="en-US" b="1" dirty="0"/>
              <a:t>individual instances of objects, things</a:t>
            </a:r>
          </a:p>
          <a:p>
            <a:r>
              <a:rPr lang="en-US" dirty="0"/>
              <a:t>In contrast, Semantic segmentation attempts to label pixels of the same type of stuff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</a:t>
            </a:r>
            <a:r>
              <a:rPr lang="en-US" b="1" dirty="0"/>
              <a:t>multi-task problem</a:t>
            </a:r>
            <a:r>
              <a:rPr lang="en-US" dirty="0"/>
              <a:t>, object detection and segmentation of </a:t>
            </a:r>
            <a:r>
              <a:rPr lang="en-US" b="1" dirty="0"/>
              <a:t>things</a:t>
            </a:r>
            <a:r>
              <a:rPr lang="en-US" dirty="0"/>
              <a:t> in image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88505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Earlier architectures required multiple steps:</a:t>
            </a:r>
          </a:p>
          <a:p>
            <a:pPr lvl="1"/>
            <a:r>
              <a:rPr lang="en-US" dirty="0"/>
              <a:t>Segment, then apply object detection for instances</a:t>
            </a:r>
          </a:p>
          <a:p>
            <a:pPr lvl="1"/>
            <a:r>
              <a:rPr lang="en-US" dirty="0"/>
              <a:t>Perform object detection for instances then segment </a:t>
            </a:r>
          </a:p>
          <a:p>
            <a:r>
              <a:rPr lang="en-US" dirty="0"/>
              <a:t>He, et.al. created an architecture that performs tasks in parallel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0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</a:t>
            </a:r>
            <a:r>
              <a:rPr lang="en-US" b="1" dirty="0"/>
              <a:t>region proposals </a:t>
            </a:r>
            <a:r>
              <a:rPr lang="en-US" dirty="0"/>
              <a:t>and different scales for objects </a:t>
            </a:r>
          </a:p>
          <a:p>
            <a:r>
              <a:rPr lang="en-US" b="1" dirty="0"/>
              <a:t>Region of interest (</a:t>
            </a:r>
            <a:r>
              <a:rPr lang="en-US" b="1" dirty="0" err="1"/>
              <a:t>RoI</a:t>
            </a:r>
            <a:r>
              <a:rPr lang="en-US" b="1" dirty="0"/>
              <a:t>) pooling </a:t>
            </a:r>
            <a:r>
              <a:rPr lang="en-US" dirty="0"/>
              <a:t>combines features with proposals  </a:t>
            </a:r>
          </a:p>
          <a:p>
            <a:r>
              <a:rPr lang="en-US" b="1" dirty="0"/>
              <a:t>Classifier</a:t>
            </a:r>
            <a:r>
              <a:rPr lang="en-US" dirty="0"/>
              <a:t> identifies and classifies objects </a:t>
            </a:r>
          </a:p>
          <a:p>
            <a:r>
              <a:rPr lang="en-US" b="1" dirty="0"/>
              <a:t>Non-maximal suppression </a:t>
            </a:r>
            <a:r>
              <a:rPr lang="en-US" dirty="0"/>
              <a:t>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Mask R-CNN adds a branch to create mask for each category in each </a:t>
            </a:r>
            <a:r>
              <a:rPr lang="en-US" dirty="0" err="1"/>
              <a:t>RoI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Mask has pixel-level resolution</a:t>
            </a:r>
          </a:p>
          <a:p>
            <a:r>
              <a:rPr lang="en-US" dirty="0"/>
              <a:t>Binary classifier selects mask within each </a:t>
            </a:r>
            <a:r>
              <a:rPr lang="en-US" dirty="0" err="1"/>
              <a:t>RoI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</a:t>
                </a:r>
                <a:r>
                  <a:rPr lang="en-US" b="1" dirty="0"/>
                  <a:t>multi-task loss function</a:t>
                </a:r>
                <a:r>
                  <a:rPr lang="en-US" dirty="0"/>
                  <a:t>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cross entropy loss for pixels within instance mask, only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</a:t>
            </a:r>
            <a:r>
              <a:rPr lang="en-US" b="1" dirty="0"/>
              <a:t>joint task </a:t>
            </a:r>
            <a:r>
              <a:rPr lang="en-US" dirty="0"/>
              <a:t>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Dice loss, etc. for Semantic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</a:t>
                </a:r>
                <a:r>
                  <a:rPr lang="en-US" b="1" dirty="0"/>
                  <a:t>multitask loss function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by use of </a:t>
            </a:r>
            <a:r>
              <a:rPr lang="en-US" b="1" dirty="0"/>
              <a:t>stuff and things kernels </a:t>
            </a:r>
            <a:r>
              <a:rPr lang="en-US" dirty="0"/>
              <a:t>at several scales 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5157216"/>
            <a:ext cx="3140006" cy="141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717" y="2222325"/>
            <a:ext cx="7871038" cy="346008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1316BD-A2AA-25D4-9570-1B674533A175}"/>
              </a:ext>
            </a:extLst>
          </p:cNvPr>
          <p:cNvSpPr txBox="1">
            <a:spLocks/>
          </p:cNvSpPr>
          <p:nvPr/>
        </p:nvSpPr>
        <p:spPr>
          <a:xfrm>
            <a:off x="767320" y="2222325"/>
            <a:ext cx="3140006" cy="172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network creates multiscale feature map  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E4D42-1566-C4BA-A5BE-67CF1D00D16C}"/>
              </a:ext>
            </a:extLst>
          </p:cNvPr>
          <p:cNvCxnSpPr>
            <a:cxnSpLocks/>
          </p:cNvCxnSpPr>
          <p:nvPr/>
        </p:nvCxnSpPr>
        <p:spPr>
          <a:xfrm>
            <a:off x="3495621" y="2884279"/>
            <a:ext cx="1614569" cy="224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7AF0B8-C679-79DC-2475-388D224F10ED}"/>
              </a:ext>
            </a:extLst>
          </p:cNvPr>
          <p:cNvCxnSpPr>
            <a:cxnSpLocks/>
          </p:cNvCxnSpPr>
          <p:nvPr/>
        </p:nvCxnSpPr>
        <p:spPr>
          <a:xfrm flipV="1">
            <a:off x="3537422" y="5554327"/>
            <a:ext cx="4953435" cy="3500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classes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296682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instances (things) and semantics (stuff)   </a:t>
            </a:r>
          </a:p>
          <a:p>
            <a:r>
              <a:rPr lang="en-US" dirty="0"/>
              <a:t>Kernel fusion creates multitask filters for stuff and things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82681A-4F09-EE8F-CF70-45A3A3682AD5}"/>
              </a:ext>
            </a:extLst>
          </p:cNvPr>
          <p:cNvCxnSpPr>
            <a:cxnSpLocks/>
          </p:cNvCxnSpPr>
          <p:nvPr/>
        </p:nvCxnSpPr>
        <p:spPr>
          <a:xfrm>
            <a:off x="6787461" y="2837253"/>
            <a:ext cx="606116" cy="9614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5770525" cy="4562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Position head finds object centers for both stuff and things  </a:t>
            </a:r>
          </a:p>
          <a:p>
            <a:r>
              <a:rPr lang="en-US" dirty="0"/>
              <a:t>Kernel head generates kernels at each scale for each class of stuff and things  </a:t>
            </a:r>
          </a:p>
          <a:p>
            <a:r>
              <a:rPr lang="en-US" dirty="0"/>
              <a:t>Kernel fusion integrates kernels across scales and over stuff and things </a:t>
            </a:r>
          </a:p>
          <a:p>
            <a:pPr lvl="1"/>
            <a:r>
              <a:rPr lang="en-US" dirty="0"/>
              <a:t>Use cosine similarity over channels to determine context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371B5-5DFD-3A74-F53C-3B6132BA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6" y="1973188"/>
            <a:ext cx="5384979" cy="255535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14A425-9B8B-A3B7-21B9-866276EABF7C}"/>
              </a:ext>
            </a:extLst>
          </p:cNvPr>
          <p:cNvCxnSpPr>
            <a:cxnSpLocks/>
          </p:cNvCxnSpPr>
          <p:nvPr/>
        </p:nvCxnSpPr>
        <p:spPr>
          <a:xfrm>
            <a:off x="6004818" y="2325189"/>
            <a:ext cx="2278757" cy="2494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92C77D-47C0-AD29-2D3F-ED58582F19BB}"/>
              </a:ext>
            </a:extLst>
          </p:cNvPr>
          <p:cNvCxnSpPr>
            <a:cxnSpLocks/>
          </p:cNvCxnSpPr>
          <p:nvPr/>
        </p:nvCxnSpPr>
        <p:spPr>
          <a:xfrm>
            <a:off x="6500078" y="3568773"/>
            <a:ext cx="1368987" cy="783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34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Position head finds object centers for both stuff and things using multi-task loss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Focal Loss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labels for things and stuff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  <a:blipFill>
                <a:blip r:embed="rId2"/>
                <a:stretch>
                  <a:fillRect l="-1901" t="-2937" r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F525482-0F82-A589-2B47-751C7144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718" y="2399705"/>
            <a:ext cx="5384979" cy="25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r>
              <a:rPr lang="en-US" dirty="0"/>
              <a:t>Can use weighted combination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high probability classes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Panoptic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</a:t>
            </a:r>
            <a:r>
              <a:rPr lang="en-US" b="1" dirty="0"/>
              <a:t>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OneFormer</a:t>
            </a:r>
            <a:r>
              <a:rPr lang="en-US"/>
              <a:t>: One Transformer to Rule Universal Image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6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06D2-C5A2-16DD-81E6-98C6B07E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5BE6-12B2-A9FD-83D1-B065729D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BDB14-FE55-E889-2945-80D1A4914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827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OneFormer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Jain, et. al., 2022</a:t>
            </a:r>
            <a:r>
              <a:rPr lang="en-US" dirty="0"/>
              <a:t>, uses prompting to guide a generalized segmentation model 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35E122-E19D-2A77-0993-5717717027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545" y="2175464"/>
                <a:ext cx="7281520" cy="4094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One former uses integrated multi-task training</a:t>
                </a:r>
              </a:p>
              <a:p>
                <a:r>
                  <a:rPr lang="en-US" dirty="0"/>
                  <a:t>Prompt determines task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r>
                  <a:rPr lang="en-US" dirty="0"/>
                  <a:t>, semantic, instance, panoptic</a:t>
                </a:r>
              </a:p>
              <a:p>
                <a:r>
                  <a:rPr lang="en-US" dirty="0"/>
                  <a:t>Other prompts define classes of pixels in the image   </a:t>
                </a:r>
              </a:p>
              <a:p>
                <a:r>
                  <a:rPr lang="en-US" dirty="0" err="1"/>
                  <a:t>OneFormer</a:t>
                </a:r>
                <a:r>
                  <a:rPr lang="en-US" dirty="0"/>
                  <a:t> architecture is predominantly based on transformers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35E122-E19D-2A77-0993-571771702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5" y="2175464"/>
                <a:ext cx="7281520" cy="4094707"/>
              </a:xfrm>
              <a:prstGeom prst="rect">
                <a:avLst/>
              </a:prstGeom>
              <a:blipFill>
                <a:blip r:embed="rId3"/>
                <a:stretch>
                  <a:fillRect l="-1506" t="-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6C4F1E8-DE5D-4DB3-2183-3447C5A3C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811" y="1745898"/>
            <a:ext cx="3143746" cy="49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3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6AC4-EADB-1AFC-138B-1EAF6CDF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D4A5-E264-398C-5277-B6427A2F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4501A-3991-4223-0E44-B6F24B9667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02225"/>
                <a:ext cx="10873218" cy="5579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Prompts sets are specific to the segmentation task specified in the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r>
                  <a:rPr lang="en-US" dirty="0"/>
                  <a:t> prompt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4501A-3991-4223-0E44-B6F24B966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02225"/>
                <a:ext cx="10873218" cy="557938"/>
              </a:xfrm>
              <a:blipFill>
                <a:blip r:embed="rId2"/>
                <a:stretch>
                  <a:fillRect l="-841" t="-20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6A608E-13A8-201B-92F2-F30AA4F3E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0" y="1560163"/>
            <a:ext cx="11549199" cy="52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individual things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9CC1B-5AEE-DDCE-8806-F74FE093D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DBD8-5C19-F380-84F7-5AF4D0DC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DF05-5774-5E66-8CCD-249CF558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83405"/>
            <a:ext cx="10515600" cy="811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OneFormer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Jain, et. al., 2022</a:t>
            </a:r>
            <a:r>
              <a:rPr lang="en-US" dirty="0"/>
              <a:t>, uses prompting to guide a generalized segmentation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7DB69-DC67-4109-C7E1-F40B2AFF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079" y="2788944"/>
            <a:ext cx="9346921" cy="3108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5165DDA-686A-5816-0DA6-06959DA9D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Task prompt determines type of segmentation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5165DDA-686A-5816-0DA6-06959DA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  <a:blipFill>
                <a:blip r:embed="rId4"/>
                <a:stretch>
                  <a:fillRect l="-3250" t="-11111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66299C-B724-48A3-27F6-1E90678AD7FD}"/>
              </a:ext>
            </a:extLst>
          </p:cNvPr>
          <p:cNvSpPr txBox="1">
            <a:spLocks/>
          </p:cNvSpPr>
          <p:nvPr/>
        </p:nvSpPr>
        <p:spPr>
          <a:xfrm>
            <a:off x="324353" y="4612184"/>
            <a:ext cx="2642130" cy="1094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Class specific prompts sets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69E3EA-C045-F060-471E-AB31F5229A9B}"/>
              </a:ext>
            </a:extLst>
          </p:cNvPr>
          <p:cNvSpPr txBox="1">
            <a:spLocks/>
          </p:cNvSpPr>
          <p:nvPr/>
        </p:nvSpPr>
        <p:spPr>
          <a:xfrm>
            <a:off x="423621" y="6072330"/>
            <a:ext cx="5465737" cy="54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Prompts are embedded into N text queries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2BB46A-9BEF-CA8C-914D-6BB6820625CB}"/>
              </a:ext>
            </a:extLst>
          </p:cNvPr>
          <p:cNvCxnSpPr>
            <a:cxnSpLocks/>
          </p:cNvCxnSpPr>
          <p:nvPr/>
        </p:nvCxnSpPr>
        <p:spPr>
          <a:xfrm>
            <a:off x="2443566" y="3972732"/>
            <a:ext cx="712922" cy="3702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674ED3-A09D-38B2-11CC-EABB2605D048}"/>
              </a:ext>
            </a:extLst>
          </p:cNvPr>
          <p:cNvCxnSpPr>
            <a:cxnSpLocks/>
          </p:cNvCxnSpPr>
          <p:nvPr/>
        </p:nvCxnSpPr>
        <p:spPr>
          <a:xfrm>
            <a:off x="2081939" y="5067195"/>
            <a:ext cx="763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C9758-8795-0DFA-BCFA-BC4B7ECED07A}"/>
              </a:ext>
            </a:extLst>
          </p:cNvPr>
          <p:cNvCxnSpPr>
            <a:cxnSpLocks/>
          </p:cNvCxnSpPr>
          <p:nvPr/>
        </p:nvCxnSpPr>
        <p:spPr>
          <a:xfrm flipV="1">
            <a:off x="3476786" y="5584556"/>
            <a:ext cx="1177872" cy="4877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5AD21E-1A83-E864-FF34-36B8328B1B72}"/>
              </a:ext>
            </a:extLst>
          </p:cNvPr>
          <p:cNvSpPr txBox="1">
            <a:spLocks/>
          </p:cNvSpPr>
          <p:nvPr/>
        </p:nvSpPr>
        <p:spPr>
          <a:xfrm>
            <a:off x="6096001" y="6072330"/>
            <a:ext cx="2278250" cy="54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 image queries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04070-EC87-E092-9B25-9071E11A69DA}"/>
              </a:ext>
            </a:extLst>
          </p:cNvPr>
          <p:cNvCxnSpPr>
            <a:cxnSpLocks/>
          </p:cNvCxnSpPr>
          <p:nvPr/>
        </p:nvCxnSpPr>
        <p:spPr>
          <a:xfrm flipH="1" flipV="1">
            <a:off x="6399661" y="5584556"/>
            <a:ext cx="367932" cy="546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6DA67BD-2218-CB8F-56D0-E9CD37DA2FD5}"/>
              </a:ext>
            </a:extLst>
          </p:cNvPr>
          <p:cNvSpPr txBox="1">
            <a:spLocks/>
          </p:cNvSpPr>
          <p:nvPr/>
        </p:nvSpPr>
        <p:spPr>
          <a:xfrm>
            <a:off x="622695" y="1815345"/>
            <a:ext cx="3638138" cy="684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Transformer UNET encoder-decoder backbone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8C95F6-7C9A-6FEE-70D3-673D785FFB0D}"/>
              </a:ext>
            </a:extLst>
          </p:cNvPr>
          <p:cNvCxnSpPr>
            <a:cxnSpLocks/>
          </p:cNvCxnSpPr>
          <p:nvPr/>
        </p:nvCxnSpPr>
        <p:spPr>
          <a:xfrm>
            <a:off x="3156488" y="2183620"/>
            <a:ext cx="2087105" cy="13344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A2606299-31E4-AA72-3A20-434AEBAB53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5042" y="1451249"/>
                <a:ext cx="3638138" cy="1162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Mult-scale cross-attention transformer layers; image queries,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and image for key,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and value,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A2606299-31E4-AA72-3A20-434AEBAB5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042" y="1451249"/>
                <a:ext cx="3638138" cy="1162469"/>
              </a:xfrm>
              <a:prstGeom prst="rect">
                <a:avLst/>
              </a:prstGeom>
              <a:blipFill>
                <a:blip r:embed="rId5"/>
                <a:stretch>
                  <a:fillRect l="-2178" t="-10995" r="-1508" b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6FC31B-21A1-441C-3519-955CB63CF370}"/>
              </a:ext>
            </a:extLst>
          </p:cNvPr>
          <p:cNvCxnSpPr>
            <a:cxnSpLocks/>
          </p:cNvCxnSpPr>
          <p:nvPr/>
        </p:nvCxnSpPr>
        <p:spPr>
          <a:xfrm flipH="1">
            <a:off x="7960963" y="2453524"/>
            <a:ext cx="552773" cy="7804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D2BA02E3-FCBC-4549-36BC-7A12405C3DBD}"/>
              </a:ext>
            </a:extLst>
          </p:cNvPr>
          <p:cNvSpPr txBox="1">
            <a:spLocks/>
          </p:cNvSpPr>
          <p:nvPr/>
        </p:nvSpPr>
        <p:spPr>
          <a:xfrm>
            <a:off x="4936497" y="1694481"/>
            <a:ext cx="3054126" cy="1002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Inverted scale transformer pyramid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C3243D-8E0E-E83C-752D-030A61522C94}"/>
              </a:ext>
            </a:extLst>
          </p:cNvPr>
          <p:cNvCxnSpPr>
            <a:cxnSpLocks/>
          </p:cNvCxnSpPr>
          <p:nvPr/>
        </p:nvCxnSpPr>
        <p:spPr>
          <a:xfrm>
            <a:off x="6340721" y="2394141"/>
            <a:ext cx="299521" cy="4675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0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1" grpId="0"/>
      <p:bldP spid="25" grpId="0"/>
      <p:bldP spid="32" grpId="0"/>
      <p:bldP spid="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5C58-42AE-ED51-506F-9C5298DF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7CF3-DCDD-3D80-FFA1-8711BD0D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62358-63C3-5B12-4A82-0AD73D8E9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77860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Text queries are encoded from a context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dirty="0"/>
                  <a:t>, and context specific prompts,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62358-63C3-5B12-4A82-0AD73D8E9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778601"/>
              </a:xfrm>
              <a:blipFill>
                <a:blip r:embed="rId2"/>
                <a:stretch>
                  <a:fillRect l="-1043" t="-15625" b="-16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7F1C01-8C24-9D8F-5DAD-7777375D7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2149311"/>
                <a:ext cx="5717082" cy="41991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Prompt encodes classes of stuff and things into padded token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𝑝𝑎𝑑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Prompt is encoded into text embeddings</a:t>
                </a:r>
              </a:p>
              <a:p>
                <a:r>
                  <a:rPr lang="en-US" dirty="0"/>
                  <a:t>Embeddings are stacked with the context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dirty="0"/>
                  <a:t>, to form the text queries,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7F1C01-8C24-9D8F-5DAD-7777375D7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2149311"/>
                <a:ext cx="5717082" cy="4199164"/>
              </a:xfrm>
              <a:prstGeom prst="rect">
                <a:avLst/>
              </a:prstGeom>
              <a:blipFill>
                <a:blip r:embed="rId3"/>
                <a:stretch>
                  <a:fillRect l="-1919" t="-2471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D1F8530-F45E-D5DA-8E52-8DDF38F94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95" y="2067241"/>
            <a:ext cx="5481869" cy="41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4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88BFC-1093-C54A-2837-1C2C5306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B280-6872-F782-46B6-545D9F2E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C7AFE-1BC5-7647-8C47-E42D38DAA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27294"/>
                <a:ext cx="10515600" cy="593655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Contrastive loss computed between image query,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and 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Contrast must be evaluated symmetrically </a:t>
                </a:r>
              </a:p>
              <a:p>
                <a:r>
                  <a:rPr lang="en-US" dirty="0"/>
                  <a:t>Loss from image query to text query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⨀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𝑡𝑥𝑡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𝑜𝑏𝑗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⨀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𝑡𝑥𝑡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Loss from text query to image query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𝑡𝑥𝑡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⨀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𝑡𝑥𝑡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⨀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𝑜𝑏𝑗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a learnable temperature parameter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C7AFE-1BC5-7647-8C47-E42D38DAA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27294"/>
                <a:ext cx="10515600" cy="5936558"/>
              </a:xfrm>
              <a:blipFill>
                <a:blip r:embed="rId3"/>
                <a:stretch>
                  <a:fillRect l="-1159" t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04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D6147-4478-F89E-DFC1-C7AD61C42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9D98-579E-6F62-08B0-B8773B9D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C07E7-166E-7B43-8C3B-DB4EE7319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Contrastive loss computed between image query,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and 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Total contrastive loss accounts for contrast between image and text or text and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⟷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𝑡𝑒𝑥𝑡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C07E7-166E-7B43-8C3B-DB4EE7319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  <a:blipFill>
                <a:blip r:embed="rId3"/>
                <a:stretch>
                  <a:fillRect l="-1159" t="-16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73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B46D3-405B-92B5-B48A-D04E0F5C5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577A-D3B7-2461-15CF-9F703808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E8994-42DC-34E7-9590-36F3EB9BE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Total loss includes</a:t>
                </a:r>
              </a:p>
              <a:p>
                <a:pPr lvl="1"/>
                <a:r>
                  <a:rPr lang="en-US" dirty="0"/>
                  <a:t>Contrastive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⟷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𝑡𝑒𝑥𝑡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cross entropy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Mask loss is combination of binary cross entropy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𝑏𝑐𝑒</m:t>
                        </m:r>
                      </m:sub>
                    </m:sSub>
                  </m:oMath>
                </a14:m>
                <a:r>
                  <a:rPr lang="en-US" dirty="0"/>
                  <a:t>, and dice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𝑑𝑖𝑐𝑒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Total contrastive loss accounts for contrast between image and text or text and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𝑡𝑒𝑥𝑡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𝑏𝑐𝑒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Where, </a:t>
                </a:r>
                <a:r>
                  <a:rPr lang="en-US" dirty="0" err="1"/>
                  <a:t>weigths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𝑡𝑒𝑥𝑡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</m:t>
                    </m:r>
                  </m:oMath>
                </a14:m>
                <a:r>
                  <a:rPr lang="en-US" dirty="0"/>
                  <a:t> are found empirically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E8994-42DC-34E7-9590-36F3EB9BE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  <a:blipFill>
                <a:blip r:embed="rId3"/>
                <a:stretch>
                  <a:fillRect l="-1159" t="-1643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6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F88AF-BFA4-6CF1-E5D4-7AA3A1A7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C92-50D5-C591-FC3F-FEAE20A5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A New Approach?   </a:t>
            </a:r>
          </a:p>
        </p:txBody>
      </p:sp>
    </p:spTree>
    <p:extLst>
      <p:ext uri="{BB962C8B-B14F-4D97-AF65-F5344CB8AC3E}">
        <p14:creationId xmlns:p14="http://schemas.microsoft.com/office/powerpoint/2010/main" val="2028854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Segment Anything Model (SAM) </a:t>
            </a:r>
            <a:r>
              <a:rPr lang="en-US" dirty="0"/>
              <a:t>is an ambitious attempt to unify segmentation tasks </a:t>
            </a:r>
          </a:p>
          <a:p>
            <a:r>
              <a:rPr lang="en-US" sz="2600" dirty="0"/>
              <a:t>SAM is a generalization of the </a:t>
            </a:r>
            <a:r>
              <a:rPr lang="en-US" sz="2600" dirty="0" err="1">
                <a:hlinkClick r:id="rId2"/>
              </a:rPr>
              <a:t>SegFormer</a:t>
            </a:r>
            <a:r>
              <a:rPr lang="en-US" sz="2600" dirty="0">
                <a:hlinkClick r:id="rId2"/>
              </a:rPr>
              <a:t> model by Xie, et.al., 2021 </a:t>
            </a:r>
            <a:endParaRPr lang="en-US" sz="2600" dirty="0"/>
          </a:p>
          <a:p>
            <a:pPr lvl="1"/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example of </a:t>
            </a:r>
            <a:r>
              <a:rPr lang="en-US" dirty="0" err="1">
                <a:hlinkClick r:id="rId3"/>
              </a:rPr>
              <a:t>Segformer</a:t>
            </a:r>
            <a:r>
              <a:rPr lang="en-US" dirty="0">
                <a:hlinkClick r:id="rId3"/>
              </a:rPr>
              <a:t>   </a:t>
            </a:r>
            <a:endParaRPr lang="en-US" dirty="0"/>
          </a:p>
          <a:p>
            <a:r>
              <a:rPr lang="en-US" sz="2600" dirty="0"/>
              <a:t>SAM is created by </a:t>
            </a:r>
            <a:r>
              <a:rPr lang="en-US" sz="2600" dirty="0">
                <a:hlinkClick r:id="rId4"/>
              </a:rPr>
              <a:t>Kirillov, et.al., 2023    </a:t>
            </a:r>
            <a:endParaRPr lang="en-US" sz="2600" dirty="0"/>
          </a:p>
          <a:p>
            <a:pPr lvl="1"/>
            <a:r>
              <a:rPr lang="en-US" sz="2200" dirty="0"/>
              <a:t>The </a:t>
            </a:r>
            <a:r>
              <a:rPr lang="en-US" sz="2200" dirty="0">
                <a:hlinkClick r:id="rId5"/>
              </a:rPr>
              <a:t>SAM GitHub page</a:t>
            </a:r>
            <a:r>
              <a:rPr lang="en-US" sz="2200" dirty="0"/>
              <a:t> includes pre-trained encoder and examples in </a:t>
            </a:r>
            <a:r>
              <a:rPr lang="en-US" sz="2200" dirty="0" err="1"/>
              <a:t>PyTorch</a:t>
            </a:r>
            <a:r>
              <a:rPr lang="en-US" sz="2200" dirty="0"/>
              <a:t>   </a:t>
            </a:r>
          </a:p>
          <a:p>
            <a:pPr lvl="1"/>
            <a:r>
              <a:rPr lang="en-US" dirty="0" err="1">
                <a:hlinkClick r:id="rId6"/>
              </a:rPr>
              <a:t>Keras</a:t>
            </a:r>
            <a:r>
              <a:rPr lang="en-US" dirty="0">
                <a:hlinkClick r:id="rId6"/>
              </a:rPr>
              <a:t> implementation example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1EEE-A3CF-18E8-0985-97256B9E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418" y="3851413"/>
            <a:ext cx="8934968" cy="29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653143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3102" y="653143"/>
                <a:ext cx="10834512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SegFormer </a:t>
                </a:r>
                <a:r>
                  <a:rPr lang="en-US" dirty="0"/>
                  <a:t>has a novel encoder-decoder architecture </a:t>
                </a:r>
              </a:p>
              <a:p>
                <a:r>
                  <a:rPr lang="en-US" sz="2600" dirty="0" err="1"/>
                  <a:t>SegFomer</a:t>
                </a:r>
                <a:r>
                  <a:rPr lang="en-US" sz="2600" dirty="0"/>
                  <a:t> encoder employs an hierarchical transformer architecture</a:t>
                </a:r>
              </a:p>
              <a:p>
                <a:pPr lvl="1"/>
                <a:r>
                  <a:rPr lang="en-US" sz="2200" dirty="0"/>
                  <a:t>Feature pyramid scales by octaves     </a:t>
                </a:r>
              </a:p>
              <a:p>
                <a:r>
                  <a:rPr lang="en-US" sz="2600" dirty="0"/>
                  <a:t>Reduction factors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64,16,4,1</m:t>
                        </m:r>
                      </m:e>
                    </m:d>
                  </m:oMath>
                </a14:m>
                <a:r>
                  <a:rPr lang="en-US" sz="2600" dirty="0"/>
                  <a:t> reduce computation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self attention</a:t>
                </a:r>
              </a:p>
              <a:p>
                <a:r>
                  <a:rPr lang="en-US" sz="2600" dirty="0"/>
                  <a:t>Transformer layers are position-encoder free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102" y="653143"/>
                <a:ext cx="10834512" cy="5593468"/>
              </a:xfrm>
              <a:blipFill>
                <a:blip r:embed="rId2"/>
                <a:stretch>
                  <a:fillRect l="-1182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006" y="326698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Diagram f</a:t>
            </a:r>
            <a:r>
              <a:rPr lang="en-US" sz="1800" dirty="0">
                <a:hlinkClick r:id="rId4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SegFormer </a:t>
            </a:r>
            <a:r>
              <a:rPr lang="en-US" dirty="0"/>
              <a:t>has a novel encoder-decoder architecture </a:t>
            </a:r>
          </a:p>
          <a:p>
            <a:r>
              <a:rPr lang="en-US" sz="2600" dirty="0" err="1"/>
              <a:t>SegFomer</a:t>
            </a:r>
            <a:r>
              <a:rPr lang="en-US" sz="2600" dirty="0"/>
              <a:t> decoder is uses only multi-layer </a:t>
            </a:r>
            <a:r>
              <a:rPr lang="en-US" sz="2600" dirty="0" err="1"/>
              <a:t>preceptron</a:t>
            </a:r>
            <a:r>
              <a:rPr lang="en-US" sz="2600" dirty="0"/>
              <a:t> (MLP) layers</a:t>
            </a:r>
          </a:p>
          <a:p>
            <a:r>
              <a:rPr lang="en-US" sz="2600" dirty="0"/>
              <a:t>MLP layers integrates all scales from encoder   </a:t>
            </a:r>
          </a:p>
          <a:p>
            <a:r>
              <a:rPr lang="en-US" sz="2600" dirty="0"/>
              <a:t>MLP layer produces segmentation mask from decoded feature volume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31" y="327743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Diagram f</a:t>
            </a:r>
            <a:r>
              <a:rPr lang="en-US" sz="1800" dirty="0">
                <a:hlinkClick r:id="rId3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transformer encoder in </a:t>
            </a:r>
            <a:r>
              <a:rPr lang="en-US" b="1" dirty="0" err="1"/>
              <a:t>SegFormer</a:t>
            </a:r>
            <a:r>
              <a:rPr lang="en-US" dirty="0"/>
              <a:t> produces features with greater context </a:t>
            </a:r>
          </a:p>
          <a:p>
            <a:r>
              <a:rPr lang="en-US" sz="2600" dirty="0"/>
              <a:t>Comparison of </a:t>
            </a:r>
            <a:r>
              <a:rPr lang="en-US" sz="2600" dirty="0" err="1"/>
              <a:t>SegFomer</a:t>
            </a:r>
            <a:r>
              <a:rPr lang="en-US" sz="2600" dirty="0"/>
              <a:t> layers with </a:t>
            </a:r>
            <a:r>
              <a:rPr lang="en-US" sz="2600" dirty="0">
                <a:hlinkClick r:id="rId2"/>
              </a:rPr>
              <a:t>DeepLabv3+, Chen, et.al., 2018</a:t>
            </a:r>
            <a:r>
              <a:rPr lang="en-US" sz="2600" dirty="0"/>
              <a:t>, a fully convolutional network (FCN)</a:t>
            </a:r>
          </a:p>
          <a:p>
            <a:r>
              <a:rPr lang="en-US" sz="2600" dirty="0"/>
              <a:t>Notice </a:t>
            </a:r>
            <a:r>
              <a:rPr lang="en-US" sz="2600" dirty="0" err="1"/>
              <a:t>SegFomer</a:t>
            </a:r>
            <a:r>
              <a:rPr lang="en-US" sz="2600" dirty="0"/>
              <a:t> activations are more global and location specific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Diagram f</a:t>
            </a:r>
            <a:r>
              <a:rPr lang="en-US" sz="1800" dirty="0">
                <a:hlinkClick r:id="rId3"/>
              </a:rPr>
              <a:t>rom Xie, et.al., 2021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BDF0C-179C-717A-6330-37D66ED76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961" y="3277001"/>
            <a:ext cx="6571027" cy="35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things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a system, not just a model, with properties:  </a:t>
            </a:r>
          </a:p>
          <a:p>
            <a:r>
              <a:rPr lang="en-US" b="1" dirty="0"/>
              <a:t>Task: </a:t>
            </a:r>
            <a:r>
              <a:rPr lang="en-US" dirty="0"/>
              <a:t>SAM attempts to generalize guided segmentation tasks   </a:t>
            </a:r>
          </a:p>
          <a:p>
            <a:pPr lvl="1"/>
            <a:r>
              <a:rPr lang="en-US" dirty="0"/>
              <a:t>Create multiple responses to an ambiguous prompts</a:t>
            </a:r>
          </a:p>
          <a:p>
            <a:pPr lvl="1"/>
            <a:r>
              <a:rPr lang="en-US" dirty="0"/>
              <a:t>Response is guided, semantic, instance or panoptic </a:t>
            </a:r>
          </a:p>
          <a:p>
            <a:pPr lvl="1"/>
            <a:r>
              <a:rPr lang="en-US" dirty="0"/>
              <a:t>Prompts can be points, box or text     </a:t>
            </a:r>
          </a:p>
          <a:p>
            <a:r>
              <a:rPr lang="en-US" b="1" dirty="0"/>
              <a:t>Model:</a:t>
            </a:r>
            <a:r>
              <a:rPr lang="en-US" dirty="0"/>
              <a:t> Encoder-decoder architecture</a:t>
            </a:r>
          </a:p>
          <a:p>
            <a:pPr lvl="1"/>
            <a:r>
              <a:rPr lang="en-US" dirty="0"/>
              <a:t>Uses self-supervised leaning  </a:t>
            </a:r>
          </a:p>
          <a:p>
            <a:pPr lvl="1"/>
            <a:r>
              <a:rPr lang="en-US" dirty="0"/>
              <a:t>Goal of zero-shot transfer learning</a:t>
            </a:r>
          </a:p>
          <a:p>
            <a:r>
              <a:rPr lang="en-US" b="1" dirty="0"/>
              <a:t>Data Engine: </a:t>
            </a:r>
            <a:r>
              <a:rPr lang="en-US" dirty="0"/>
              <a:t>Manage collection and use of massive dataset for training </a:t>
            </a:r>
          </a:p>
          <a:p>
            <a:r>
              <a:rPr lang="en-US" b="1" dirty="0"/>
              <a:t>Dataset and Responsible AI: </a:t>
            </a:r>
            <a:r>
              <a:rPr lang="en-US" dirty="0"/>
              <a:t>Training images drawn for many sources, regions and with wide range of content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tries to deal with ambiguous prompts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 generates 3 levels of </a:t>
            </a:r>
            <a:r>
              <a:rPr lang="en-US" b="1" dirty="0"/>
              <a:t>valid segmentation masks</a:t>
            </a:r>
            <a:r>
              <a:rPr lang="en-US" dirty="0"/>
              <a:t> in response to ambiguous prompt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5648-5972-02EE-71F2-DFC0EE5F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9" y="1939184"/>
            <a:ext cx="4396292" cy="4830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3" y="2087817"/>
            <a:ext cx="4846321" cy="521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Start with </a:t>
            </a:r>
            <a:r>
              <a:rPr lang="en-US" b="1" dirty="0"/>
              <a:t>point prompt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9BF90-4C0E-4C52-05FE-8FCBDA34D10D}"/>
              </a:ext>
            </a:extLst>
          </p:cNvPr>
          <p:cNvSpPr txBox="1">
            <a:spLocks/>
          </p:cNvSpPr>
          <p:nvPr/>
        </p:nvSpPr>
        <p:spPr>
          <a:xfrm>
            <a:off x="2530279" y="3139447"/>
            <a:ext cx="2981951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Entire object mask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ECFF79-8DCA-B7BB-E6CE-6F10850F04CF}"/>
              </a:ext>
            </a:extLst>
          </p:cNvPr>
          <p:cNvSpPr txBox="1">
            <a:spLocks/>
          </p:cNvSpPr>
          <p:nvPr/>
        </p:nvSpPr>
        <p:spPr>
          <a:xfrm>
            <a:off x="3055736" y="4457186"/>
            <a:ext cx="2268643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Subpart mask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EA5990-538E-08FB-3436-8F59E42E6943}"/>
              </a:ext>
            </a:extLst>
          </p:cNvPr>
          <p:cNvSpPr txBox="1">
            <a:spLocks/>
          </p:cNvSpPr>
          <p:nvPr/>
        </p:nvSpPr>
        <p:spPr>
          <a:xfrm>
            <a:off x="2893101" y="5987870"/>
            <a:ext cx="2906398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Sub-subpart mask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84424" y="2183356"/>
            <a:ext cx="691515" cy="1649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84424" y="2348350"/>
            <a:ext cx="2571750" cy="4122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1D982-1D88-24C0-8BE1-9FF310041A6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878915"/>
            <a:ext cx="2823954" cy="5210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C818A6-A33A-DFE8-1DDC-6B5595D031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00752"/>
            <a:ext cx="1708785" cy="5169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E0F2D-D4FC-0399-1A1E-38E3F874ECF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642227"/>
            <a:ext cx="1566654" cy="7577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7EB84-F8D6-2CB4-593F-C6EDA71C53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75306"/>
            <a:ext cx="2931795" cy="4424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5CEA7-3E29-AD3D-564C-95E4235154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518491"/>
            <a:ext cx="576440" cy="7299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882E8E-15FE-D860-5A1F-51ECCA3980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938111"/>
            <a:ext cx="2388095" cy="3102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uses MAE to map image to embedding space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4" y="2087817"/>
            <a:ext cx="2080744" cy="76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Input image to segment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2" y="456295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3397" y="3957234"/>
            <a:ext cx="335796" cy="896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29166" y="2851001"/>
            <a:ext cx="349310" cy="20027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2495227" y="2861629"/>
            <a:ext cx="2996339" cy="109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Heavy-weight encoder with up to 12 multi-headed </a:t>
            </a:r>
            <a:r>
              <a:rPr lang="en-US" sz="2400" dirty="0" err="1"/>
              <a:t>ViT</a:t>
            </a:r>
            <a:r>
              <a:rPr lang="en-US" sz="2400" dirty="0"/>
              <a:t> blocks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5592307" y="2120709"/>
            <a:ext cx="212585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Embedded image tokens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385302" y="2964810"/>
            <a:ext cx="269930" cy="18889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produces 3 valid mask candidates for each ambiguous prompt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4458346" y="1968440"/>
            <a:ext cx="3718398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Light weight mask decoder with 4 4-headed </a:t>
            </a:r>
            <a:r>
              <a:rPr lang="en-US" sz="2400" dirty="0" err="1"/>
              <a:t>ViT</a:t>
            </a:r>
            <a:r>
              <a:rPr lang="en-US" sz="2400" dirty="0"/>
              <a:t>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0" y="298609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446576" y="4970778"/>
            <a:ext cx="1313662" cy="7628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</p:cNvCxnSpPr>
          <p:nvPr/>
        </p:nvCxnSpPr>
        <p:spPr>
          <a:xfrm>
            <a:off x="6253480" y="2682240"/>
            <a:ext cx="2193096" cy="802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8262068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Prompts encoded by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8525053" y="1707953"/>
            <a:ext cx="366682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with highest score (probability) 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</p:cNvCxnSpPr>
          <p:nvPr/>
        </p:nvCxnSpPr>
        <p:spPr>
          <a:xfrm flipH="1">
            <a:off x="11039959" y="2397760"/>
            <a:ext cx="511961" cy="8103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CB00D-BC65-5672-D9EA-9EFF9BE70C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6252" y="4943959"/>
            <a:ext cx="1281748" cy="7897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8E1092-82C2-B908-4D9F-9A850EA67CC1}"/>
              </a:ext>
            </a:extLst>
          </p:cNvPr>
          <p:cNvSpPr txBox="1">
            <a:spLocks/>
          </p:cNvSpPr>
          <p:nvPr/>
        </p:nvSpPr>
        <p:spPr>
          <a:xfrm>
            <a:off x="4328082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down-sampled with CNN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76DBD-A73A-02A5-2F1D-5C05EE0EFAE6}"/>
              </a:ext>
            </a:extLst>
          </p:cNvPr>
          <p:cNvCxnSpPr>
            <a:cxnSpLocks/>
          </p:cNvCxnSpPr>
          <p:nvPr/>
        </p:nvCxnSpPr>
        <p:spPr>
          <a:xfrm flipH="1">
            <a:off x="11380795" y="2397760"/>
            <a:ext cx="171125" cy="1539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SAM encoder is based on </a:t>
                </a:r>
                <a:r>
                  <a:rPr lang="en-US" dirty="0">
                    <a:hlinkClick r:id="rId2"/>
                  </a:rPr>
                  <a:t>Masked Autoencoder (MAE) by He, et.al., 2021</a:t>
                </a:r>
                <a:endParaRPr lang="en-US" dirty="0"/>
              </a:p>
              <a:p>
                <a:r>
                  <a:rPr lang="en-US" dirty="0"/>
                  <a:t>MAE uses self-supervised learning    </a:t>
                </a:r>
              </a:p>
              <a:p>
                <a:r>
                  <a:rPr lang="en-US" dirty="0"/>
                  <a:t>Encoder and (disposable) decoder learn to replicate missing patches in training images   </a:t>
                </a:r>
              </a:p>
              <a:p>
                <a:r>
                  <a:rPr lang="en-US" dirty="0"/>
                  <a:t>High probability of missing patch works best;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  <a:blipFill>
                <a:blip r:embed="rId3"/>
                <a:stretch>
                  <a:fillRect l="-1159" t="-318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981E09-0137-44FE-AB2D-E54497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8230"/>
            <a:ext cx="12114508" cy="2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402C9-D8A3-463D-1DB9-1ACCCAA6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23" y="3096712"/>
            <a:ext cx="6817591" cy="374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SAM encoder is based on </a:t>
            </a:r>
            <a:r>
              <a:rPr lang="en-US" dirty="0">
                <a:hlinkClick r:id="rId3"/>
              </a:rPr>
              <a:t>MAE by He, et.al.,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61994" y="2185416"/>
            <a:ext cx="1983782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3885" y="2769030"/>
            <a:ext cx="1167539" cy="14671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9128502" y="4249604"/>
            <a:ext cx="2887724" cy="1441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Reconstructed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Dice and focal loss used for backpropagation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8576714" y="4970477"/>
            <a:ext cx="55178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19BA3F-4A00-0C22-D7A0-3018FA5F1F38}"/>
              </a:ext>
            </a:extLst>
          </p:cNvPr>
          <p:cNvSpPr txBox="1">
            <a:spLocks/>
          </p:cNvSpPr>
          <p:nvPr/>
        </p:nvSpPr>
        <p:spPr>
          <a:xfrm>
            <a:off x="1995805" y="1577746"/>
            <a:ext cx="1637053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unmasked patches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BE98E-9B0F-668E-8788-94CA308A2E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14332" y="2971379"/>
            <a:ext cx="843488" cy="5932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60252A-CA30-2FB3-69C8-B19CA7D27C04}"/>
              </a:ext>
            </a:extLst>
          </p:cNvPr>
          <p:cNvSpPr txBox="1">
            <a:spLocks/>
          </p:cNvSpPr>
          <p:nvPr/>
        </p:nvSpPr>
        <p:spPr>
          <a:xfrm>
            <a:off x="3632858" y="1576644"/>
            <a:ext cx="1637052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encoder for sampled patches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06B63-1D3F-1C3B-0474-92B57C9AC7D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25766" y="2970277"/>
            <a:ext cx="225618" cy="8268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2AFBD-7F50-16F5-D7F4-0C432BE85CC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51384" y="2970277"/>
            <a:ext cx="387978" cy="594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E41E1E5-AF1E-E237-EA44-3C7CE04EB93D}"/>
              </a:ext>
            </a:extLst>
          </p:cNvPr>
          <p:cNvSpPr txBox="1">
            <a:spLocks/>
          </p:cNvSpPr>
          <p:nvPr/>
        </p:nvSpPr>
        <p:spPr>
          <a:xfrm>
            <a:off x="5294873" y="1631461"/>
            <a:ext cx="2981222" cy="113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decoder for positionally sampled and masked patches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EABB63-5EE7-29FA-8812-1BF99140C9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132163" y="2769031"/>
            <a:ext cx="653321" cy="16428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CEC563C-37CE-7895-F35F-040CF799AC38}"/>
              </a:ext>
            </a:extLst>
          </p:cNvPr>
          <p:cNvSpPr txBox="1">
            <a:spLocks/>
          </p:cNvSpPr>
          <p:nvPr/>
        </p:nvSpPr>
        <p:spPr>
          <a:xfrm>
            <a:off x="8276095" y="3096712"/>
            <a:ext cx="2981222" cy="763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patches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80A5EB-BB64-B0E6-DC70-9E92E4B66AE8}"/>
              </a:ext>
            </a:extLst>
          </p:cNvPr>
          <p:cNvCxnSpPr>
            <a:cxnSpLocks/>
          </p:cNvCxnSpPr>
          <p:nvPr/>
        </p:nvCxnSpPr>
        <p:spPr>
          <a:xfrm flipH="1">
            <a:off x="6994902" y="3502616"/>
            <a:ext cx="1281193" cy="6199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9" grpId="0"/>
      <p:bldP spid="29" grpId="0"/>
      <p:bldP spid="39" grpId="0"/>
      <p:bldP spid="5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trained by combination of :  </a:t>
            </a:r>
          </a:p>
          <a:p>
            <a:r>
              <a:rPr lang="en-US" b="1" dirty="0"/>
              <a:t>Training performed in steps: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small number of human labeled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 to larger number of automatically labeled, human evaluated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Finally, use vast number of self-supervised cases  </a:t>
            </a:r>
          </a:p>
          <a:p>
            <a:r>
              <a:rPr lang="en-US" dirty="0"/>
              <a:t>Backpropagation with 10% dice loss and 90% focal loss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76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may have some inherent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has impressive capabilities, </a:t>
            </a:r>
            <a:r>
              <a:rPr lang="en-US" b="1" dirty="0"/>
              <a:t>but</a:t>
            </a:r>
            <a:r>
              <a:rPr lang="en-US" dirty="0"/>
              <a:t>:  </a:t>
            </a:r>
          </a:p>
          <a:p>
            <a:r>
              <a:rPr lang="en-US" b="1" dirty="0"/>
              <a:t>Speed: </a:t>
            </a:r>
            <a:r>
              <a:rPr lang="en-US" dirty="0"/>
              <a:t>Computational burden per-image not documented  </a:t>
            </a:r>
          </a:p>
          <a:p>
            <a:pPr lvl="1"/>
            <a:r>
              <a:rPr lang="en-US" dirty="0" err="1"/>
              <a:t>Segformer</a:t>
            </a:r>
            <a:r>
              <a:rPr lang="en-US" dirty="0"/>
              <a:t> required considerable computing power</a:t>
            </a:r>
          </a:p>
          <a:p>
            <a:pPr lvl="1"/>
            <a:r>
              <a:rPr lang="en-US" dirty="0"/>
              <a:t>Several performance compromises to reduce computational burden</a:t>
            </a:r>
          </a:p>
          <a:p>
            <a:pPr lvl="1"/>
            <a:r>
              <a:rPr lang="en-US" dirty="0">
                <a:hlinkClick r:id="rId2"/>
              </a:rPr>
              <a:t>SAM2, Ravi, et. al., 2024</a:t>
            </a:r>
            <a:r>
              <a:rPr lang="en-US" dirty="0"/>
              <a:t>, has significant speed improvements, up to 6x  </a:t>
            </a:r>
          </a:p>
          <a:p>
            <a:r>
              <a:rPr lang="en-US" b="1" dirty="0"/>
              <a:t>Focus on zero-shot training:</a:t>
            </a:r>
            <a:r>
              <a:rPr lang="en-US" dirty="0"/>
              <a:t> How can SAM be tuned for specific task? </a:t>
            </a:r>
          </a:p>
          <a:p>
            <a:pPr lvl="1"/>
            <a:r>
              <a:rPr lang="en-US" dirty="0"/>
              <a:t>Presently task-specific models outperform the generalized model</a:t>
            </a:r>
          </a:p>
          <a:p>
            <a:r>
              <a:rPr lang="en-US" b="1" dirty="0"/>
              <a:t>Ambiguity of masks: </a:t>
            </a:r>
            <a:r>
              <a:rPr lang="en-US" dirty="0"/>
              <a:t>May not provide the desired result   </a:t>
            </a:r>
          </a:p>
          <a:p>
            <a:pPr lvl="1"/>
            <a:r>
              <a:rPr lang="en-US" dirty="0"/>
              <a:t>Potential problem for tasks where specific accuracy is essential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D9C96-0396-BA2F-E8F1-E2B21A25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0872-A10C-FB8E-E46F-1D261128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Short Bibliography For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3C08-8CD5-E5CB-C872-69570D8A2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UNET 3+: A Full-Scale Connected </a:t>
            </a:r>
            <a:r>
              <a:rPr lang="en-US" dirty="0" err="1">
                <a:hlinkClick r:id="rId2"/>
              </a:rPr>
              <a:t>Unet</a:t>
            </a:r>
            <a:r>
              <a:rPr lang="en-US" dirty="0">
                <a:hlinkClick r:id="rId2"/>
              </a:rPr>
              <a:t> for Medical Image Segmentation, Huang, et.al., 2020</a:t>
            </a: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EfficientPS</a:t>
            </a:r>
            <a:r>
              <a:rPr lang="en-US" dirty="0">
                <a:hlinkClick r:id="rId3"/>
              </a:rPr>
              <a:t>: Efficient Panoptic Segmentation, Mohan and Valada, 2021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Masked-attention Mask Transformer for Universal Image Segmentation, Cheng, et. al., 2022</a:t>
            </a:r>
            <a:endParaRPr lang="en-US" dirty="0"/>
          </a:p>
          <a:p>
            <a:r>
              <a:rPr lang="en-US" dirty="0">
                <a:hlinkClick r:id="rId5"/>
              </a:rPr>
              <a:t>Neighborhood Attention Transformer, Sassani, et. al., 2022</a:t>
            </a:r>
            <a:endParaRPr lang="en-US" dirty="0"/>
          </a:p>
          <a:p>
            <a:r>
              <a:rPr lang="en-US" i="0" dirty="0" err="1">
                <a:solidFill>
                  <a:srgbClr val="000000"/>
                </a:solidFill>
                <a:effectLst/>
                <a:hlinkClick r:id="rId6"/>
              </a:rPr>
              <a:t>SLiMe</a:t>
            </a:r>
            <a:r>
              <a:rPr lang="en-US" i="0" dirty="0">
                <a:solidFill>
                  <a:srgbClr val="000000"/>
                </a:solidFill>
                <a:effectLst/>
                <a:hlinkClick r:id="rId6"/>
              </a:rPr>
              <a:t>: Segment Like Me, Khani, et. al., 2023</a:t>
            </a:r>
            <a:endParaRPr lang="en-US" dirty="0"/>
          </a:p>
          <a:p>
            <a:r>
              <a:rPr lang="en-US" dirty="0">
                <a:hlinkClick r:id="rId7"/>
              </a:rPr>
              <a:t>3D-VisTA: Pre-trained Transformer for 3D Vision and Text Alignment, Zhu, et. al., 2023</a:t>
            </a:r>
            <a:endParaRPr lang="en-US" dirty="0"/>
          </a:p>
          <a:p>
            <a:r>
              <a:rPr lang="en-US" i="0" dirty="0" err="1">
                <a:solidFill>
                  <a:srgbClr val="000000"/>
                </a:solidFill>
                <a:effectLst/>
                <a:hlinkClick r:id="rId8"/>
              </a:rPr>
              <a:t>SegGPT</a:t>
            </a:r>
            <a:r>
              <a:rPr lang="en-US" i="0" dirty="0">
                <a:solidFill>
                  <a:srgbClr val="000000"/>
                </a:solidFill>
                <a:effectLst/>
                <a:hlinkClick r:id="rId8"/>
              </a:rPr>
              <a:t>: Segmenting Everything In Context, Wang, et. al., 2023</a:t>
            </a:r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U-Mamba: Enhancing Long-range Dependency for Biomedical Image Segmentation, Ma, Li, Wang,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2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find many architectures that have been proposed as well as benchmark datasets in Papers With Code </a:t>
            </a:r>
          </a:p>
          <a:p>
            <a:r>
              <a:rPr lang="en-US" b="1" dirty="0">
                <a:hlinkClick r:id="rId2"/>
              </a:rPr>
              <a:t>Semantic segmentation </a:t>
            </a:r>
            <a:endParaRPr lang="en-US" b="1" dirty="0"/>
          </a:p>
          <a:p>
            <a:r>
              <a:rPr lang="en-US" b="1" dirty="0">
                <a:hlinkClick r:id="rId3"/>
              </a:rPr>
              <a:t>Instance segmentation </a:t>
            </a:r>
            <a:endParaRPr lang="en-US" b="1" dirty="0"/>
          </a:p>
          <a:p>
            <a:r>
              <a:rPr lang="en-US" b="1" dirty="0">
                <a:hlinkClick r:id="rId4"/>
              </a:rPr>
              <a:t>Panoptic segmentation</a:t>
            </a:r>
            <a:endParaRPr lang="en-US" b="1" dirty="0"/>
          </a:p>
          <a:p>
            <a:r>
              <a:rPr lang="en-US" dirty="0"/>
              <a:t>Some algorithms can be applied to several of these problems </a:t>
            </a:r>
          </a:p>
        </p:txBody>
      </p:sp>
    </p:spTree>
    <p:extLst>
      <p:ext uri="{BB962C8B-B14F-4D97-AF65-F5344CB8AC3E}">
        <p14:creationId xmlns:p14="http://schemas.microsoft.com/office/powerpoint/2010/main" val="60828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7990</TotalTime>
  <Words>3964</Words>
  <Application>Microsoft Office PowerPoint</Application>
  <PresentationFormat>Widescreen</PresentationFormat>
  <Paragraphs>592</Paragraphs>
  <Slides>79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Loss Function for Object Detection  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of Images </vt:lpstr>
      <vt:lpstr>Deep Semantic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OneFormer: One Transformer to Rule Universal Image Segmentation</vt:lpstr>
      <vt:lpstr>OneFormer</vt:lpstr>
      <vt:lpstr>OneFormer</vt:lpstr>
      <vt:lpstr>OneFormer</vt:lpstr>
      <vt:lpstr>Deep Panoptic Segmentation Algorithms</vt:lpstr>
      <vt:lpstr>OneFormer</vt:lpstr>
      <vt:lpstr>OneFormer</vt:lpstr>
      <vt:lpstr>OneFormer</vt:lpstr>
      <vt:lpstr>SAM: A New Approach?   </vt:lpstr>
      <vt:lpstr>SAM is attempt at universal segmentation model </vt:lpstr>
      <vt:lpstr>SegFormer Performs Semantic Segmentation  </vt:lpstr>
      <vt:lpstr>SegFormer Performs Semantic Segmentation  </vt:lpstr>
      <vt:lpstr>SegFormer Performs Semantic Segmentation  </vt:lpstr>
      <vt:lpstr>SAM is attempt at universal segmentation model </vt:lpstr>
      <vt:lpstr>SAM tries to deal with ambiguous prompts </vt:lpstr>
      <vt:lpstr>SAM uses an encoder-decoder architecture  </vt:lpstr>
      <vt:lpstr>SAM uses an encoder-decoder architecture  </vt:lpstr>
      <vt:lpstr>SAM uses an encoder-decoder architecture  </vt:lpstr>
      <vt:lpstr>SAM uses an encoder-decoder architecture  </vt:lpstr>
      <vt:lpstr>Training SAM</vt:lpstr>
      <vt:lpstr>SAM may have some inherent pitfalls</vt:lpstr>
      <vt:lpstr>Short Bibliography For Further Reading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506</cp:revision>
  <dcterms:created xsi:type="dcterms:W3CDTF">2022-04-24T20:15:20Z</dcterms:created>
  <dcterms:modified xsi:type="dcterms:W3CDTF">2025-04-17T18:38:56Z</dcterms:modified>
</cp:coreProperties>
</file>